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9" r:id="rId2"/>
    <p:sldId id="300" r:id="rId3"/>
    <p:sldId id="312" r:id="rId4"/>
    <p:sldId id="323" r:id="rId5"/>
    <p:sldId id="324" r:id="rId6"/>
    <p:sldId id="325" r:id="rId7"/>
    <p:sldId id="326" r:id="rId8"/>
    <p:sldId id="327" r:id="rId9"/>
    <p:sldId id="328" r:id="rId10"/>
    <p:sldId id="313" r:id="rId11"/>
    <p:sldId id="315" r:id="rId12"/>
    <p:sldId id="314" r:id="rId13"/>
    <p:sldId id="301" r:id="rId14"/>
    <p:sldId id="311" r:id="rId15"/>
    <p:sldId id="316" r:id="rId16"/>
    <p:sldId id="330" r:id="rId17"/>
    <p:sldId id="318" r:id="rId18"/>
    <p:sldId id="319" r:id="rId19"/>
    <p:sldId id="306" r:id="rId20"/>
    <p:sldId id="320" r:id="rId21"/>
    <p:sldId id="329" r:id="rId22"/>
  </p:sldIdLst>
  <p:sldSz cx="12192000" cy="6858000"/>
  <p:notesSz cx="6735763" cy="9866313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 stiliaus, be tinklelio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Tamsus stiliu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Vidutinis stilius 2 – paryškinima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Lapas2!$B$2</c:f>
              <c:strCache>
                <c:ptCount val="1"/>
                <c:pt idx="0">
                  <c:v>2021 m.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Lapas2!$A$3:$A$5</c:f>
              <c:strCache>
                <c:ptCount val="3"/>
                <c:pt idx="0">
                  <c:v>Marijampolė</c:v>
                </c:pt>
                <c:pt idx="1">
                  <c:v>Vilkaviškis</c:v>
                </c:pt>
                <c:pt idx="2">
                  <c:v>Kudirkos Naumiestis</c:v>
                </c:pt>
              </c:strCache>
            </c:strRef>
          </c:cat>
          <c:val>
            <c:numRef>
              <c:f>Lapas2!$B$3:$B$5</c:f>
              <c:numCache>
                <c:formatCode>General</c:formatCode>
                <c:ptCount val="3"/>
                <c:pt idx="0">
                  <c:v>132.5</c:v>
                </c:pt>
                <c:pt idx="1">
                  <c:v>29.8</c:v>
                </c:pt>
                <c:pt idx="2">
                  <c:v>28.7</c:v>
                </c:pt>
              </c:numCache>
            </c:numRef>
          </c:val>
        </c:ser>
        <c:ser>
          <c:idx val="1"/>
          <c:order val="1"/>
          <c:tx>
            <c:strRef>
              <c:f>Lapas2!$C$2</c:f>
              <c:strCache>
                <c:ptCount val="1"/>
                <c:pt idx="0">
                  <c:v>2022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Lapas2!$A$3:$A$5</c:f>
              <c:strCache>
                <c:ptCount val="3"/>
                <c:pt idx="0">
                  <c:v>Marijampolė</c:v>
                </c:pt>
                <c:pt idx="1">
                  <c:v>Vilkaviškis</c:v>
                </c:pt>
                <c:pt idx="2">
                  <c:v>Kudirkos Naumiestis</c:v>
                </c:pt>
              </c:strCache>
            </c:strRef>
          </c:cat>
          <c:val>
            <c:numRef>
              <c:f>Lapas2!$C$3:$C$5</c:f>
              <c:numCache>
                <c:formatCode>General</c:formatCode>
                <c:ptCount val="3"/>
                <c:pt idx="0">
                  <c:v>186.3</c:v>
                </c:pt>
                <c:pt idx="1">
                  <c:v>36.9</c:v>
                </c:pt>
                <c:pt idx="2">
                  <c:v>43.5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52208"/>
        <c:axId val="1555760912"/>
      </c:barChart>
      <c:catAx>
        <c:axId val="155575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60912"/>
        <c:crosses val="autoZero"/>
        <c:auto val="1"/>
        <c:lblAlgn val="ctr"/>
        <c:lblOffset val="100"/>
        <c:noMultiLvlLbl val="0"/>
      </c:catAx>
      <c:valAx>
        <c:axId val="155576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Marijampolė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Lapas1!$A$9</c:f>
              <c:strCache>
                <c:ptCount val="1"/>
                <c:pt idx="0">
                  <c:v>2021 m.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Lapas1!$B$8:$C$8</c:f>
              <c:strCache>
                <c:ptCount val="2"/>
                <c:pt idx="0">
                  <c:v>Dyzelinas, eur</c:v>
                </c:pt>
                <c:pt idx="1">
                  <c:v>Benzinas, eur</c:v>
                </c:pt>
              </c:strCache>
            </c:strRef>
          </c:cat>
          <c:val>
            <c:numRef>
              <c:f>Lapas1!$B$9:$C$9</c:f>
              <c:numCache>
                <c:formatCode>General</c:formatCode>
                <c:ptCount val="2"/>
                <c:pt idx="0">
                  <c:v>22858.57</c:v>
                </c:pt>
                <c:pt idx="1">
                  <c:v>1145.1600000000001</c:v>
                </c:pt>
              </c:numCache>
            </c:numRef>
          </c:val>
        </c:ser>
        <c:ser>
          <c:idx val="1"/>
          <c:order val="1"/>
          <c:tx>
            <c:strRef>
              <c:f>Lapas1!$A$10</c:f>
              <c:strCache>
                <c:ptCount val="1"/>
                <c:pt idx="0">
                  <c:v>2022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Lapas1!$B$8:$C$8</c:f>
              <c:strCache>
                <c:ptCount val="2"/>
                <c:pt idx="0">
                  <c:v>Dyzelinas, eur</c:v>
                </c:pt>
                <c:pt idx="1">
                  <c:v>Benzinas, eur</c:v>
                </c:pt>
              </c:strCache>
            </c:strRef>
          </c:cat>
          <c:val>
            <c:numRef>
              <c:f>Lapas1!$B$10:$C$10</c:f>
              <c:numCache>
                <c:formatCode>General</c:formatCode>
                <c:ptCount val="2"/>
                <c:pt idx="0">
                  <c:v>31337.34</c:v>
                </c:pt>
                <c:pt idx="1">
                  <c:v>2253.33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62544"/>
        <c:axId val="1555763088"/>
      </c:barChart>
      <c:catAx>
        <c:axId val="155576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63088"/>
        <c:crosses val="autoZero"/>
        <c:auto val="1"/>
        <c:lblAlgn val="ctr"/>
        <c:lblOffset val="100"/>
        <c:noMultiLvlLbl val="0"/>
      </c:catAx>
      <c:valAx>
        <c:axId val="155576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Vilkaviškio</a:t>
            </a:r>
            <a:r>
              <a:rPr lang="lt-LT" baseline="0"/>
              <a:t> sk.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Lapas1!$A$14</c:f>
              <c:strCache>
                <c:ptCount val="1"/>
                <c:pt idx="0">
                  <c:v>2021 m.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Lapas1!$B$13:$C$13</c:f>
              <c:strCache>
                <c:ptCount val="2"/>
                <c:pt idx="0">
                  <c:v>Dyzelinas, eur</c:v>
                </c:pt>
                <c:pt idx="1">
                  <c:v>Benzinas, eur</c:v>
                </c:pt>
              </c:strCache>
            </c:strRef>
          </c:cat>
          <c:val>
            <c:numRef>
              <c:f>Lapas1!$B$14:$C$14</c:f>
              <c:numCache>
                <c:formatCode>General</c:formatCode>
                <c:ptCount val="2"/>
                <c:pt idx="0">
                  <c:v>3818.84</c:v>
                </c:pt>
                <c:pt idx="1">
                  <c:v>133.49</c:v>
                </c:pt>
              </c:numCache>
            </c:numRef>
          </c:val>
        </c:ser>
        <c:ser>
          <c:idx val="1"/>
          <c:order val="1"/>
          <c:tx>
            <c:strRef>
              <c:f>Lapas1!$A$15</c:f>
              <c:strCache>
                <c:ptCount val="1"/>
                <c:pt idx="0">
                  <c:v>2022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Lapas1!$B$13:$C$13</c:f>
              <c:strCache>
                <c:ptCount val="2"/>
                <c:pt idx="0">
                  <c:v>Dyzelinas, eur</c:v>
                </c:pt>
                <c:pt idx="1">
                  <c:v>Benzinas, eur</c:v>
                </c:pt>
              </c:strCache>
            </c:strRef>
          </c:cat>
          <c:val>
            <c:numRef>
              <c:f>Lapas1!$B$15:$C$15</c:f>
              <c:numCache>
                <c:formatCode>General</c:formatCode>
                <c:ptCount val="2"/>
                <c:pt idx="0">
                  <c:v>5982.49</c:v>
                </c:pt>
                <c:pt idx="1">
                  <c:v>268.77999999999997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59280"/>
        <c:axId val="1555763632"/>
      </c:barChart>
      <c:catAx>
        <c:axId val="155575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63632"/>
        <c:crosses val="autoZero"/>
        <c:auto val="1"/>
        <c:lblAlgn val="ctr"/>
        <c:lblOffset val="100"/>
        <c:noMultiLvlLbl val="0"/>
      </c:catAx>
      <c:valAx>
        <c:axId val="155576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Kudirkos Naumiesčio sk.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Lapas1!$A$19</c:f>
              <c:strCache>
                <c:ptCount val="1"/>
                <c:pt idx="0">
                  <c:v>2021 m.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Lapas1!$B$18:$D$18</c:f>
              <c:strCache>
                <c:ptCount val="3"/>
                <c:pt idx="0">
                  <c:v>Dyzelinas, eur</c:v>
                </c:pt>
                <c:pt idx="1">
                  <c:v>Benzinas, eur</c:v>
                </c:pt>
                <c:pt idx="2">
                  <c:v>Žalias kuras, eur</c:v>
                </c:pt>
              </c:strCache>
            </c:strRef>
          </c:cat>
          <c:val>
            <c:numRef>
              <c:f>Lapas1!$B$19:$D$19</c:f>
              <c:numCache>
                <c:formatCode>General</c:formatCode>
                <c:ptCount val="3"/>
                <c:pt idx="0">
                  <c:v>4829.3999999999996</c:v>
                </c:pt>
                <c:pt idx="1">
                  <c:v>245.84</c:v>
                </c:pt>
                <c:pt idx="2">
                  <c:v>2669.82</c:v>
                </c:pt>
              </c:numCache>
            </c:numRef>
          </c:val>
        </c:ser>
        <c:ser>
          <c:idx val="1"/>
          <c:order val="1"/>
          <c:tx>
            <c:strRef>
              <c:f>Lapas1!$A$20</c:f>
              <c:strCache>
                <c:ptCount val="1"/>
                <c:pt idx="0">
                  <c:v>2022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1727536903872057E-3"/>
                  <c:y val="-6.9444444444444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Lapas1!$B$18:$D$18</c:f>
              <c:strCache>
                <c:ptCount val="3"/>
                <c:pt idx="0">
                  <c:v>Dyzelinas, eur</c:v>
                </c:pt>
                <c:pt idx="1">
                  <c:v>Benzinas, eur</c:v>
                </c:pt>
                <c:pt idx="2">
                  <c:v>Žalias kuras, eur</c:v>
                </c:pt>
              </c:strCache>
            </c:strRef>
          </c:cat>
          <c:val>
            <c:numRef>
              <c:f>Lapas1!$B$20:$D$20</c:f>
              <c:numCache>
                <c:formatCode>General</c:formatCode>
                <c:ptCount val="3"/>
                <c:pt idx="0">
                  <c:v>9180.14</c:v>
                </c:pt>
                <c:pt idx="1">
                  <c:v>377.31</c:v>
                </c:pt>
                <c:pt idx="2">
                  <c:v>4411.8500000000004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51664"/>
        <c:axId val="1555765808"/>
      </c:barChart>
      <c:catAx>
        <c:axId val="155575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65808"/>
        <c:crosses val="autoZero"/>
        <c:auto val="1"/>
        <c:lblAlgn val="ctr"/>
        <c:lblOffset val="100"/>
        <c:noMultiLvlLbl val="0"/>
      </c:catAx>
      <c:valAx>
        <c:axId val="155576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Marijampolė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Lapas1!$N$22</c:f>
              <c:strCache>
                <c:ptCount val="1"/>
                <c:pt idx="0">
                  <c:v>2021 m.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Lapas1!$O$21:$P$21</c:f>
              <c:strCache>
                <c:ptCount val="2"/>
                <c:pt idx="0">
                  <c:v>Dyzelinas, l</c:v>
                </c:pt>
                <c:pt idx="1">
                  <c:v>Benzinas, l</c:v>
                </c:pt>
              </c:strCache>
            </c:strRef>
          </c:cat>
          <c:val>
            <c:numRef>
              <c:f>Lapas1!$O$22:$P$22</c:f>
              <c:numCache>
                <c:formatCode>General</c:formatCode>
                <c:ptCount val="2"/>
                <c:pt idx="0">
                  <c:v>22315.22</c:v>
                </c:pt>
                <c:pt idx="1">
                  <c:v>991.08</c:v>
                </c:pt>
              </c:numCache>
            </c:numRef>
          </c:val>
        </c:ser>
        <c:ser>
          <c:idx val="1"/>
          <c:order val="1"/>
          <c:tx>
            <c:strRef>
              <c:f>Lapas1!$N$23</c:f>
              <c:strCache>
                <c:ptCount val="1"/>
                <c:pt idx="0">
                  <c:v>2022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Lapas1!$O$21:$P$21</c:f>
              <c:strCache>
                <c:ptCount val="2"/>
                <c:pt idx="0">
                  <c:v>Dyzelinas, l</c:v>
                </c:pt>
                <c:pt idx="1">
                  <c:v>Benzinas, l</c:v>
                </c:pt>
              </c:strCache>
            </c:strRef>
          </c:cat>
          <c:val>
            <c:numRef>
              <c:f>Lapas1!$O$23:$P$23</c:f>
              <c:numCache>
                <c:formatCode>General</c:formatCode>
                <c:ptCount val="2"/>
                <c:pt idx="0">
                  <c:v>22788.12</c:v>
                </c:pt>
                <c:pt idx="1">
                  <c:v>1563.69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54928"/>
        <c:axId val="1555757648"/>
      </c:barChart>
      <c:catAx>
        <c:axId val="155575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7648"/>
        <c:crosses val="autoZero"/>
        <c:auto val="1"/>
        <c:lblAlgn val="ctr"/>
        <c:lblOffset val="100"/>
        <c:noMultiLvlLbl val="0"/>
      </c:catAx>
      <c:valAx>
        <c:axId val="155575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Vilkaviškio</a:t>
            </a:r>
            <a:r>
              <a:rPr lang="lt-LT" baseline="0"/>
              <a:t> sk.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041064081640969"/>
          <c:y val="0.1902314814814815"/>
          <c:w val="0.87753018372703417"/>
          <c:h val="0.6149843248760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Lapas1!$N$27</c:f>
              <c:strCache>
                <c:ptCount val="1"/>
                <c:pt idx="0">
                  <c:v>2021 m.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Lapas1!$O$26:$P$26</c:f>
              <c:strCache>
                <c:ptCount val="2"/>
                <c:pt idx="0">
                  <c:v>Dyzelinas, l</c:v>
                </c:pt>
                <c:pt idx="1">
                  <c:v>Benzinas, l</c:v>
                </c:pt>
              </c:strCache>
            </c:strRef>
          </c:cat>
          <c:val>
            <c:numRef>
              <c:f>Lapas1!$O$27:$P$27</c:f>
              <c:numCache>
                <c:formatCode>General</c:formatCode>
                <c:ptCount val="2"/>
                <c:pt idx="0">
                  <c:v>3778.35</c:v>
                </c:pt>
                <c:pt idx="1">
                  <c:v>110.1</c:v>
                </c:pt>
              </c:numCache>
            </c:numRef>
          </c:val>
        </c:ser>
        <c:ser>
          <c:idx val="1"/>
          <c:order val="1"/>
          <c:tx>
            <c:strRef>
              <c:f>Lapas1!$N$28</c:f>
              <c:strCache>
                <c:ptCount val="1"/>
                <c:pt idx="0">
                  <c:v>2022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Lapas1!$O$26:$P$26</c:f>
              <c:strCache>
                <c:ptCount val="2"/>
                <c:pt idx="0">
                  <c:v>Dyzelinas, l</c:v>
                </c:pt>
                <c:pt idx="1">
                  <c:v>Benzinas, l</c:v>
                </c:pt>
              </c:strCache>
            </c:strRef>
          </c:cat>
          <c:val>
            <c:numRef>
              <c:f>Lapas1!$O$28:$P$28</c:f>
              <c:numCache>
                <c:formatCode>General</c:formatCode>
                <c:ptCount val="2"/>
                <c:pt idx="0">
                  <c:v>4268.91</c:v>
                </c:pt>
                <c:pt idx="1">
                  <c:v>153.72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50576"/>
        <c:axId val="1555758192"/>
      </c:barChart>
      <c:catAx>
        <c:axId val="155575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8192"/>
        <c:crosses val="autoZero"/>
        <c:auto val="1"/>
        <c:lblAlgn val="ctr"/>
        <c:lblOffset val="100"/>
        <c:noMultiLvlLbl val="0"/>
      </c:catAx>
      <c:valAx>
        <c:axId val="155575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Kudirkos</a:t>
            </a:r>
            <a:r>
              <a:rPr lang="lt-LT" baseline="0"/>
              <a:t> Naumiesčio sk.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Lapas1!$N$32</c:f>
              <c:strCache>
                <c:ptCount val="1"/>
                <c:pt idx="0">
                  <c:v>2021 m.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Lapas1!$O$31:$Q$31</c:f>
              <c:strCache>
                <c:ptCount val="3"/>
                <c:pt idx="0">
                  <c:v>Dyzelinas, l</c:v>
                </c:pt>
                <c:pt idx="1">
                  <c:v>Benzinas, l</c:v>
                </c:pt>
                <c:pt idx="2">
                  <c:v>Žalias kuras, l</c:v>
                </c:pt>
              </c:strCache>
            </c:strRef>
          </c:cat>
          <c:val>
            <c:numRef>
              <c:f>Lapas1!$O$32:$Q$32</c:f>
              <c:numCache>
                <c:formatCode>General</c:formatCode>
                <c:ptCount val="3"/>
                <c:pt idx="0">
                  <c:v>4787.3900000000003</c:v>
                </c:pt>
                <c:pt idx="1">
                  <c:v>202.34</c:v>
                </c:pt>
                <c:pt idx="2">
                  <c:v>3701.61</c:v>
                </c:pt>
              </c:numCache>
            </c:numRef>
          </c:val>
        </c:ser>
        <c:ser>
          <c:idx val="1"/>
          <c:order val="1"/>
          <c:tx>
            <c:strRef>
              <c:f>Lapas1!$N$33</c:f>
              <c:strCache>
                <c:ptCount val="1"/>
                <c:pt idx="0">
                  <c:v>2022 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Lapas1!$O$31:$Q$31</c:f>
              <c:strCache>
                <c:ptCount val="3"/>
                <c:pt idx="0">
                  <c:v>Dyzelinas, l</c:v>
                </c:pt>
                <c:pt idx="1">
                  <c:v>Benzinas, l</c:v>
                </c:pt>
                <c:pt idx="2">
                  <c:v>Žalias kuras, l</c:v>
                </c:pt>
              </c:strCache>
            </c:strRef>
          </c:cat>
          <c:val>
            <c:numRef>
              <c:f>Lapas1!$O$33:$Q$33</c:f>
              <c:numCache>
                <c:formatCode>General</c:formatCode>
                <c:ptCount val="3"/>
                <c:pt idx="0">
                  <c:v>6068.3523010718627</c:v>
                </c:pt>
                <c:pt idx="1">
                  <c:v>230.41853433260172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760368"/>
        <c:axId val="1555759824"/>
      </c:barChart>
      <c:catAx>
        <c:axId val="155576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59824"/>
        <c:crosses val="autoZero"/>
        <c:auto val="1"/>
        <c:lblAlgn val="ctr"/>
        <c:lblOffset val="100"/>
        <c:noMultiLvlLbl val="0"/>
      </c:catAx>
      <c:valAx>
        <c:axId val="155575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5576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6A28F-48A3-4B0E-B97E-5F1ECB96812A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3100" y="4748214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8A5B3-5130-4C7E-9714-FEFD75F9B5B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403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4" indent="0" algn="ctr">
              <a:buNone/>
              <a:defRPr sz="2000"/>
            </a:lvl2pPr>
            <a:lvl3pPr marL="914365" indent="0" algn="ctr">
              <a:buNone/>
              <a:defRPr sz="1801"/>
            </a:lvl3pPr>
            <a:lvl4pPr marL="1371550" indent="0" algn="ctr">
              <a:buNone/>
              <a:defRPr sz="1600"/>
            </a:lvl4pPr>
            <a:lvl5pPr marL="1828732" indent="0" algn="ctr">
              <a:buNone/>
              <a:defRPr sz="1600"/>
            </a:lvl5pPr>
            <a:lvl6pPr marL="2285915" indent="0" algn="ctr">
              <a:buNone/>
              <a:defRPr sz="1600"/>
            </a:lvl6pPr>
            <a:lvl7pPr marL="2743096" indent="0" algn="ctr">
              <a:buNone/>
              <a:defRPr sz="1600"/>
            </a:lvl7pPr>
            <a:lvl8pPr marL="3200280" indent="0" algn="ctr">
              <a:buNone/>
              <a:defRPr sz="1600"/>
            </a:lvl8pPr>
            <a:lvl9pPr marL="3657464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419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477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2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2" y="458947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5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5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846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2787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4" indent="0">
              <a:buNone/>
              <a:defRPr sz="2000" b="1"/>
            </a:lvl2pPr>
            <a:lvl3pPr marL="914365" indent="0">
              <a:buNone/>
              <a:defRPr sz="1801" b="1"/>
            </a:lvl3pPr>
            <a:lvl4pPr marL="1371550" indent="0">
              <a:buNone/>
              <a:defRPr sz="1600" b="1"/>
            </a:lvl4pPr>
            <a:lvl5pPr marL="1828732" indent="0">
              <a:buNone/>
              <a:defRPr sz="1600" b="1"/>
            </a:lvl5pPr>
            <a:lvl6pPr marL="2285915" indent="0">
              <a:buNone/>
              <a:defRPr sz="1600" b="1"/>
            </a:lvl6pPr>
            <a:lvl7pPr marL="2743096" indent="0">
              <a:buNone/>
              <a:defRPr sz="1600" b="1"/>
            </a:lvl7pPr>
            <a:lvl8pPr marL="3200280" indent="0">
              <a:buNone/>
              <a:defRPr sz="1600" b="1"/>
            </a:lvl8pPr>
            <a:lvl9pPr marL="3657464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4" indent="0">
              <a:buNone/>
              <a:defRPr sz="2000" b="1"/>
            </a:lvl2pPr>
            <a:lvl3pPr marL="914365" indent="0">
              <a:buNone/>
              <a:defRPr sz="1801" b="1"/>
            </a:lvl3pPr>
            <a:lvl4pPr marL="1371550" indent="0">
              <a:buNone/>
              <a:defRPr sz="1600" b="1"/>
            </a:lvl4pPr>
            <a:lvl5pPr marL="1828732" indent="0">
              <a:buNone/>
              <a:defRPr sz="1600" b="1"/>
            </a:lvl5pPr>
            <a:lvl6pPr marL="2285915" indent="0">
              <a:buNone/>
              <a:defRPr sz="1600" b="1"/>
            </a:lvl6pPr>
            <a:lvl7pPr marL="2743096" indent="0">
              <a:buNone/>
              <a:defRPr sz="1600" b="1"/>
            </a:lvl7pPr>
            <a:lvl8pPr marL="3200280" indent="0">
              <a:buNone/>
              <a:defRPr sz="1600" b="1"/>
            </a:lvl8pPr>
            <a:lvl9pPr marL="3657464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172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699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189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3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4" indent="0">
              <a:buNone/>
              <a:defRPr sz="1401"/>
            </a:lvl2pPr>
            <a:lvl3pPr marL="914365" indent="0">
              <a:buNone/>
              <a:defRPr sz="1200"/>
            </a:lvl3pPr>
            <a:lvl4pPr marL="1371550" indent="0">
              <a:buNone/>
              <a:defRPr sz="1001"/>
            </a:lvl4pPr>
            <a:lvl5pPr marL="1828732" indent="0">
              <a:buNone/>
              <a:defRPr sz="1001"/>
            </a:lvl5pPr>
            <a:lvl6pPr marL="2285915" indent="0">
              <a:buNone/>
              <a:defRPr sz="1001"/>
            </a:lvl6pPr>
            <a:lvl7pPr marL="2743096" indent="0">
              <a:buNone/>
              <a:defRPr sz="1001"/>
            </a:lvl7pPr>
            <a:lvl8pPr marL="3200280" indent="0">
              <a:buNone/>
              <a:defRPr sz="1001"/>
            </a:lvl8pPr>
            <a:lvl9pPr marL="3657464" indent="0">
              <a:buNone/>
              <a:defRPr sz="100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343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3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4" indent="0">
              <a:buNone/>
              <a:defRPr sz="2800"/>
            </a:lvl2pPr>
            <a:lvl3pPr marL="914365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6" indent="0">
              <a:buNone/>
              <a:defRPr sz="2000"/>
            </a:lvl7pPr>
            <a:lvl8pPr marL="3200280" indent="0">
              <a:buNone/>
              <a:defRPr sz="2000"/>
            </a:lvl8pPr>
            <a:lvl9pPr marL="3657464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4" indent="0">
              <a:buNone/>
              <a:defRPr sz="1401"/>
            </a:lvl2pPr>
            <a:lvl3pPr marL="914365" indent="0">
              <a:buNone/>
              <a:defRPr sz="1200"/>
            </a:lvl3pPr>
            <a:lvl4pPr marL="1371550" indent="0">
              <a:buNone/>
              <a:defRPr sz="1001"/>
            </a:lvl4pPr>
            <a:lvl5pPr marL="1828732" indent="0">
              <a:buNone/>
              <a:defRPr sz="1001"/>
            </a:lvl5pPr>
            <a:lvl6pPr marL="2285915" indent="0">
              <a:buNone/>
              <a:defRPr sz="1001"/>
            </a:lvl6pPr>
            <a:lvl7pPr marL="2743096" indent="0">
              <a:buNone/>
              <a:defRPr sz="1001"/>
            </a:lvl7pPr>
            <a:lvl8pPr marL="3200280" indent="0">
              <a:buNone/>
              <a:defRPr sz="1001"/>
            </a:lvl8pPr>
            <a:lvl9pPr marL="3657464" indent="0">
              <a:buNone/>
              <a:defRPr sz="100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5763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510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3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801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2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1" y="63563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AB70F-89BE-46B1-B4BD-8DD246323F56}" type="datetimeFigureOut">
              <a:rPr lang="lt-LT" smtClean="0"/>
              <a:t>2023-01-31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2" y="635636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1" y="63563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1AC2A-9676-4859-AFE3-0E612D07ED6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60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4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7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41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323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506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9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1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54" indent="-228591" algn="l" defTabSz="9143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65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2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5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6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0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4" algn="l" defTabSz="91436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991311" y="1110471"/>
            <a:ext cx="10494236" cy="1128044"/>
          </a:xfrm>
        </p:spPr>
        <p:txBody>
          <a:bodyPr>
            <a:no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Marijampolės PRC 2022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metų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infrastruktūros veiklos </a:t>
            </a:r>
            <a:r>
              <a:rPr lang="lt-LT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ataskait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b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inis pavadinimas 3"/>
          <p:cNvSpPr>
            <a:spLocks noGrp="1"/>
          </p:cNvSpPr>
          <p:nvPr>
            <p:ph type="subTitle" idx="1"/>
          </p:nvPr>
        </p:nvSpPr>
        <p:spPr>
          <a:xfrm>
            <a:off x="2958281" y="4559570"/>
            <a:ext cx="6560295" cy="1655762"/>
          </a:xfrm>
        </p:spPr>
        <p:txBody>
          <a:bodyPr>
            <a:normAutofit/>
          </a:bodyPr>
          <a:lstStyle/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Pareng</a:t>
            </a:r>
            <a:r>
              <a:rPr lang="lt-L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ė: </a:t>
            </a:r>
            <a:r>
              <a:rPr lang="lt-LT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Rugilė</a:t>
            </a:r>
            <a:r>
              <a:rPr lang="lt-L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Sveikataitė</a:t>
            </a:r>
            <a:r>
              <a:rPr lang="lt-L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-Šnekutė, direktoriaus pavaduotoja infrastruktūrai</a:t>
            </a:r>
          </a:p>
          <a:p>
            <a:r>
              <a:rPr lang="lt-L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2023-01-31</a:t>
            </a:r>
            <a:endParaRPr lang="lt-L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627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ačiakampis 7"/>
          <p:cNvSpPr/>
          <p:nvPr/>
        </p:nvSpPr>
        <p:spPr>
          <a:xfrm>
            <a:off x="-78658" y="-1182"/>
            <a:ext cx="12368981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Marijampolės PRC statinių</a:t>
            </a:r>
            <a:r>
              <a:rPr lang="lt-LT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renovacija</a:t>
            </a:r>
            <a:r>
              <a:rPr lang="lt-LT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patalpų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lt-LT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inventoriaus</a:t>
            </a:r>
            <a:r>
              <a:rPr lang="lt-LT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atnaujinimas (I)</a:t>
            </a:r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390377"/>
              </p:ext>
            </p:extLst>
          </p:nvPr>
        </p:nvGraphicFramePr>
        <p:xfrm>
          <a:off x="345057" y="877729"/>
          <a:ext cx="11665968" cy="630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6024"/>
                <a:gridCol w="1352770"/>
                <a:gridCol w="1478672"/>
                <a:gridCol w="1454563"/>
                <a:gridCol w="1497423"/>
                <a:gridCol w="1296516"/>
              </a:tblGrid>
              <a:tr h="589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899027"/>
              </p:ext>
            </p:extLst>
          </p:nvPr>
        </p:nvGraphicFramePr>
        <p:xfrm>
          <a:off x="619125" y="586671"/>
          <a:ext cx="11391900" cy="54010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8650"/>
                <a:gridCol w="1898650"/>
                <a:gridCol w="1898650"/>
                <a:gridCol w="1898650"/>
                <a:gridCol w="1898650"/>
                <a:gridCol w="1898650"/>
              </a:tblGrid>
              <a:tr h="595148"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Rezultatas</a:t>
                      </a: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Siekiama rodiklio reikšmė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Pasiekta rodiklio reikšmė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Atsakingas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Dalyvavo</a:t>
                      </a: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Lėšos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4723">
                <a:tc>
                  <a:txBody>
                    <a:bodyPr/>
                    <a:lstStyle/>
                    <a:p>
                      <a:r>
                        <a:rPr lang="lt-LT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Renovuotas bendrabutis</a:t>
                      </a:r>
                      <a:endParaRPr lang="lt-LT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Direktoriaus pavaduotoja infrastruktūrai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UAB „</a:t>
                      </a:r>
                      <a:r>
                        <a:rPr lang="lt-LT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Žilinskis</a:t>
                      </a: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ir </a:t>
                      </a:r>
                      <a:r>
                        <a:rPr lang="lt-LT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Padėjėjas ūkio reikalams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 struktūrinių fondų lėšos, </a:t>
                      </a:r>
                      <a:r>
                        <a:rPr lang="lt-LT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</a:t>
                      </a: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lėšos.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4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Atnaujintos mokymosi aplinkos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vnt.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Marijampolėje (10 vnt.)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Vilkaviškyje (2)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Kudirkos Naumiestyje (1)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Direktoriaus pavaduotoja infrastruktūrai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UAB „</a:t>
                      </a:r>
                      <a:r>
                        <a:rPr lang="lt-LT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Termodata</a:t>
                      </a: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“, padėjėjai ūkio reikalams, skyrių vedėjai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Biudžeto 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lėšos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4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Įsigyta technika sektoriniuose praktinio mokymo centruose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vnt.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vnt.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Direktoriaus pavaduotoja infrastruktūrai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Įmonės,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Sektorinio praktinio mokymo centro vadovas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 struktūrinių fondų lėšos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8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Lėšos IKT priemonių atnaujinimui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14 000 eur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14 000 eur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Direktoriaus pavaduotoja infrastruktūrai</a:t>
                      </a:r>
                      <a:endParaRPr lang="lt-LT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specialistai,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Skyrių vedėjai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Biudžeto lėšos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92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91613" y="1209369"/>
            <a:ext cx="10862189" cy="4139380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Atnaujintos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mokymosi aplinkos (A, B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korp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teorinio mokymosi kabinetai, grožio salono įrengimas su baldais (Kauno g. 117, Marijampolė), Vilkaviškio, Kudirkos N. Skyriuose teorinio mokymo kabinetai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grindys 218, 219 kab. A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korp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Įrengtas informacinis centras su baldais (B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korp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Kauno g. 119, Marijampolė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korp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laiptinės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remontas;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Ūkinės patalpos, Kudirkos N.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avėsinė;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Baldai kabinetuose.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587479" y="0"/>
            <a:ext cx="10766323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Marijampolės PRC statinių</a:t>
            </a:r>
            <a:r>
              <a:rPr lang="lt-LT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renovacija</a:t>
            </a:r>
            <a:r>
              <a:rPr lang="lt-LT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patalpų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lt-LT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inventoriaus</a:t>
            </a:r>
            <a:r>
              <a:rPr lang="lt-LT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atnaujinimas (II)</a:t>
            </a:r>
          </a:p>
        </p:txBody>
      </p:sp>
    </p:spTree>
    <p:extLst>
      <p:ext uri="{BB962C8B-B14F-4D97-AF65-F5344CB8AC3E}">
        <p14:creationId xmlns:p14="http://schemas.microsoft.com/office/powerpoint/2010/main" val="26326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Baigti atlikti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remonto darbai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m.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7016871" y="1193810"/>
            <a:ext cx="4844450" cy="285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Įrengtas mokomasis grožio salonas A </a:t>
            </a:r>
            <a:r>
              <a:rPr lang="lt-LT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korp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Kauno g. 117, Marijampolė (remontas, baldai); 85 tūkst</a:t>
            </a:r>
            <a:r>
              <a:rPr lang="lt-LT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remonto darbai, 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baldai 15,5 tūkst. Remonto darbus atliko įmonė</a:t>
            </a:r>
            <a:r>
              <a:rPr lang="lt-LT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Paveikslėlis 9" descr="C:\Users\hp\Downloads\GridArt_20220623_00081245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06" y="1183501"/>
            <a:ext cx="5495027" cy="5063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077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5282242" y="593437"/>
            <a:ext cx="6096000" cy="145264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Laiptinės remontas – B </a:t>
            </a:r>
            <a:r>
              <a:rPr lang="lt-LT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korp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Kauno g. 119, Marijampolė. Remonto darbus atliko įmonė.</a:t>
            </a:r>
            <a:endParaRPr lang="lt-LT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 descr="C:\Users\hp\Downloads\20220622_1253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8870" y="1060570"/>
            <a:ext cx="5378258" cy="4051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0243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C:\Users\hp\Downloads\20220622_1255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24" y="340479"/>
            <a:ext cx="6565265" cy="53357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tačiakampis 4"/>
          <p:cNvSpPr/>
          <p:nvPr/>
        </p:nvSpPr>
        <p:spPr>
          <a:xfrm>
            <a:off x="7093789" y="566024"/>
            <a:ext cx="4741653" cy="2374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Įrengtas informacinis centras (pertvaros, lipdukai, baldai) B </a:t>
            </a:r>
            <a:r>
              <a:rPr lang="lt-LT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korp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Kauno g. 119, Marijampolėje; 12,5 tūkst. Įrengimo darbus atliko įmonė.</a:t>
            </a:r>
            <a:endParaRPr lang="lt-LT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8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6006860" y="338108"/>
            <a:ext cx="6096000" cy="23974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Kabinetų, 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ūkio patalpų (Vilkaviškyje, Kudirkos N., Marijampolėje) remonto darbai. Darbus atliko ūkio </a:t>
            </a:r>
            <a:r>
              <a:rPr lang="lt-LT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dalies darbuotojai, </a:t>
            </a:r>
            <a:r>
              <a:rPr lang="lt-LT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apdailininkų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mokytojai ir mokiniai. </a:t>
            </a:r>
            <a:endParaRPr lang="lt-LT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1641893" y="5477649"/>
            <a:ext cx="955519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Atliktų remontų finansavimo šaltinis – MPRC biudžeto lėšos.</a:t>
            </a:r>
            <a:endParaRPr lang="lt-LT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aveikslėlis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59" y="338108"/>
            <a:ext cx="2764901" cy="4915379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4" y="338107"/>
            <a:ext cx="2764901" cy="491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2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C:\Users\hp\Downloads\20220623_09444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7" y="338107"/>
            <a:ext cx="5504187" cy="4346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tačiakampis 4"/>
          <p:cNvSpPr/>
          <p:nvPr/>
        </p:nvSpPr>
        <p:spPr>
          <a:xfrm>
            <a:off x="1667772" y="5512155"/>
            <a:ext cx="955519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Atliktų remontų finansavimo šaltinis – MPRC biudžeto lėšos.</a:t>
            </a:r>
            <a:endParaRPr lang="lt-LT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142" y="338107"/>
            <a:ext cx="2809427" cy="4994536"/>
          </a:xfrm>
          <a:prstGeom prst="rect">
            <a:avLst/>
          </a:prstGeom>
        </p:spPr>
      </p:pic>
      <p:pic>
        <p:nvPicPr>
          <p:cNvPr id="7" name="Paveikslėlis 6" descr="C:\Users\hp\Downloads\IMG_20220622_14352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735" y="338107"/>
            <a:ext cx="2626792" cy="3207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28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Įgyvendinti projektai 2022 m.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6536515" y="1299733"/>
            <a:ext cx="6096000" cy="1913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Bendrabučio išorės modernizavimas. Projekto 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vertė – apie 600 tūkst. </a:t>
            </a:r>
            <a:r>
              <a:rPr lang="lt-LT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Finansavimo šaltinis – ES struktūrinių fondų lėšos, paskola</a:t>
            </a:r>
            <a:r>
              <a:rPr lang="lt-LT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2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8" y="1027910"/>
            <a:ext cx="6389867" cy="47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43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00551" y="1488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Lauko infrastruktūra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Takai prie bendrabučio (Kauno g. 119, Marijampolė);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Remontuota automobilių stovėjimo aikštelė (S. Nėries g. 40, Vilkaviškis);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Aikštelės prie sporto klubo įrengimas, šlaito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planiravimas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apsodinimas želdiniais (Marijampolė).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-78658" y="-1182"/>
            <a:ext cx="12368981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lt-LT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19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/>
          <p:cNvSpPr>
            <a:spLocks noGrp="1"/>
          </p:cNvSpPr>
          <p:nvPr>
            <p:ph type="title"/>
          </p:nvPr>
        </p:nvSpPr>
        <p:spPr>
          <a:xfrm>
            <a:off x="838202" y="3651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 įranga, technika, inventorius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avadinimas 1"/>
          <p:cNvSpPr txBox="1">
            <a:spLocks/>
          </p:cNvSpPr>
          <p:nvPr/>
        </p:nvSpPr>
        <p:spPr>
          <a:xfrm>
            <a:off x="754628" y="1504335"/>
            <a:ext cx="11053914" cy="4168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511277" y="1485251"/>
            <a:ext cx="11680723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ameros bendrabutyje (Marijampolė), </a:t>
            </a: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stebėjimo 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punktas bendrabutyje </a:t>
            </a: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sutvarkytas (3 tūkst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.);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Įdiegti kasos aparatai 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valgyklose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(2,7 t</a:t>
            </a:r>
            <a:r>
              <a:rPr lang="lt-LT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ūkst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Vilkaviškio sk. valgykloje atnaujinta dalis inventoriaus (2,5 tūkst.);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Žolės traktorius, įrankiai ūkio dalyje (3,5 tūkst.);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Įrengtos vėsinimo sistemos saulės el. </a:t>
            </a:r>
            <a:r>
              <a:rPr lang="lt-LT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inverterių</a:t>
            </a: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patalpose 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(Marijampolėje, A </a:t>
            </a: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 B </a:t>
            </a:r>
            <a:r>
              <a:rPr lang="lt-LT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korp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2,2 tūkst.)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Autobusiukas 22 vietų (12 tūkst.)</a:t>
            </a:r>
            <a:endParaRPr lang="lt-LT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918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IKT priemonės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Įsigytos, atnaujintos IKT priemonės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spausdintuvai (Marijampolė, A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B; 1600 tūkst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metams); 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nešiojamieji kompiuteriai (7 vnt.), ekranai (13 vnt.)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tūkst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programinės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įrangos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licenzijos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35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5640" y="2494015"/>
            <a:ext cx="11552902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Vidinė komunikacija Office365 (kelionių planavimas), PMIS sistemoje viešųjų pirkimų paraiškų 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registravimas</a:t>
            </a:r>
            <a:endParaRPr lang="lt-L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1583977" y="629265"/>
            <a:ext cx="9144000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Vidinė</a:t>
            </a:r>
            <a:r>
              <a:rPr lang="lt-LT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komunikacija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16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249680" y="0"/>
            <a:ext cx="9144000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Vidinės</a:t>
            </a:r>
            <a:r>
              <a:rPr lang="lt-LT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komunikacijos</a:t>
            </a:r>
            <a:r>
              <a:rPr lang="lt-LT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vykdymas naudojant</a:t>
            </a:r>
            <a:r>
              <a:rPr lang="lt-LT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Office </a:t>
            </a:r>
            <a:r>
              <a:rPr lang="lt-LT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Lentelė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368988"/>
              </p:ext>
            </p:extLst>
          </p:nvPr>
        </p:nvGraphicFramePr>
        <p:xfrm>
          <a:off x="482091" y="586671"/>
          <a:ext cx="11391900" cy="2225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8650"/>
                <a:gridCol w="1898650"/>
                <a:gridCol w="1898650"/>
                <a:gridCol w="1898650"/>
                <a:gridCol w="1898650"/>
                <a:gridCol w="1898650"/>
              </a:tblGrid>
              <a:tr h="598648"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Rezultatas</a:t>
                      </a: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Siekiama rodiklio reikšmė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Pasiekta rodiklio reikšmė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Atsakingas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Dalyvavo</a:t>
                      </a:r>
                    </a:p>
                    <a:p>
                      <a:pPr algn="ctr"/>
                      <a:endParaRPr lang="lt-LT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Lėšos</a:t>
                      </a:r>
                      <a:endParaRPr lang="lt-LT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t-LT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4723">
                <a:tc>
                  <a:txBody>
                    <a:bodyPr/>
                    <a:lstStyle/>
                    <a:p>
                      <a:r>
                        <a:rPr lang="lt-LT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Centro darbuotojų, naudojančių Office 365 vidinei komunikacijai, procentas</a:t>
                      </a:r>
                      <a:endParaRPr lang="lt-LT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90%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62,7</a:t>
                      </a: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aktyviai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naudoja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80,6% (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naudojasi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Outlook)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Direktoriaus pavaduotoja infrastruktūrai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Marijampolės</a:t>
                      </a:r>
                      <a:r>
                        <a:rPr lang="lt-LT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lt-LT" sz="16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PRC darbuotojai</a:t>
                      </a:r>
                      <a:endParaRPr lang="lt-LT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Žmogiškieji</a:t>
                      </a:r>
                      <a:r>
                        <a:rPr lang="lt-LT" sz="16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ištekliai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93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234616" cy="475778"/>
          </a:xfrm>
        </p:spPr>
        <p:txBody>
          <a:bodyPr>
            <a:normAutofit fontScale="90000"/>
          </a:bodyPr>
          <a:lstStyle/>
          <a:p>
            <a:r>
              <a:rPr lang="lt-LT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Komunaliai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mokesčiai (šildymas,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lektra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vanduo,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atliekos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pastat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ų priežiūra), tūkst. </a:t>
            </a:r>
            <a:r>
              <a:rPr lang="lt-LT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Diagrama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08344"/>
              </p:ext>
            </p:extLst>
          </p:nvPr>
        </p:nvGraphicFramePr>
        <p:xfrm>
          <a:off x="2273079" y="1598141"/>
          <a:ext cx="7736457" cy="4317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6106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1041523"/>
              </p:ext>
            </p:extLst>
          </p:nvPr>
        </p:nvGraphicFramePr>
        <p:xfrm>
          <a:off x="180625" y="314171"/>
          <a:ext cx="385603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a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6436555"/>
              </p:ext>
            </p:extLst>
          </p:nvPr>
        </p:nvGraphicFramePr>
        <p:xfrm>
          <a:off x="4036658" y="357490"/>
          <a:ext cx="360245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a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7675230"/>
              </p:ext>
            </p:extLst>
          </p:nvPr>
        </p:nvGraphicFramePr>
        <p:xfrm>
          <a:off x="7492312" y="301711"/>
          <a:ext cx="432957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a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89345"/>
              </p:ext>
            </p:extLst>
          </p:nvPr>
        </p:nvGraphicFramePr>
        <p:xfrm>
          <a:off x="180625" y="3078754"/>
          <a:ext cx="392185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Diagrama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469158"/>
              </p:ext>
            </p:extLst>
          </p:nvPr>
        </p:nvGraphicFramePr>
        <p:xfrm>
          <a:off x="4590661" y="3033943"/>
          <a:ext cx="343366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Diagrama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71054"/>
              </p:ext>
            </p:extLst>
          </p:nvPr>
        </p:nvGraphicFramePr>
        <p:xfrm>
          <a:off x="8512512" y="3160357"/>
          <a:ext cx="330937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Stačiakampis 1"/>
          <p:cNvSpPr/>
          <p:nvPr/>
        </p:nvSpPr>
        <p:spPr>
          <a:xfrm>
            <a:off x="3808331" y="0"/>
            <a:ext cx="4748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Kuro sąnaudos,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m. ir 2022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2917167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55453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Mokinių maitinimas 2022 m.</a:t>
            </a:r>
            <a:b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00074"/>
              </p:ext>
            </p:extLst>
          </p:nvPr>
        </p:nvGraphicFramePr>
        <p:xfrm>
          <a:off x="491705" y="1111818"/>
          <a:ext cx="10879348" cy="45443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9837"/>
                <a:gridCol w="2719837"/>
                <a:gridCol w="2719837"/>
                <a:gridCol w="2719837"/>
              </a:tblGrid>
              <a:tr h="2563122">
                <a:tc>
                  <a:txBody>
                    <a:bodyPr/>
                    <a:lstStyle/>
                    <a:p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Skyrius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Mokinių, darbuotojų, klientų iš išorės maitinimas, </a:t>
                      </a:r>
                      <a:r>
                        <a:rPr lang="lt-LT" sz="2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Maitinimo paslaugos, </a:t>
                      </a:r>
                      <a:r>
                        <a:rPr lang="lt-LT" sz="2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Uždarbis, </a:t>
                      </a:r>
                      <a:r>
                        <a:rPr lang="lt-LT" sz="2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0840">
                <a:tc>
                  <a:txBody>
                    <a:bodyPr/>
                    <a:lstStyle/>
                    <a:p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tūkst.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tūkst.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</a:p>
                  </a:txBody>
                  <a:tcPr/>
                </a:tc>
              </a:tr>
              <a:tr h="500840">
                <a:tc>
                  <a:txBody>
                    <a:bodyPr/>
                    <a:lstStyle/>
                    <a:p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Vilkaviškis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 tūkst.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720,0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726,06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3297">
                <a:tc>
                  <a:txBody>
                    <a:bodyPr/>
                    <a:lstStyle/>
                    <a:p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Kudirkos</a:t>
                      </a:r>
                      <a:r>
                        <a:rPr lang="lt-LT" sz="2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Naumiestis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 tūkst.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746,23</a:t>
                      </a:r>
                      <a:endParaRPr lang="lt-LT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005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>
            <a:spLocks noGrp="1"/>
          </p:cNvSpPr>
          <p:nvPr>
            <p:ph type="title"/>
          </p:nvPr>
        </p:nvSpPr>
        <p:spPr>
          <a:xfrm>
            <a:off x="838200" y="3404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Kitos pajamos 2022 m.</a:t>
            </a:r>
            <a:b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Lentelė 6"/>
          <p:cNvGraphicFramePr>
            <a:graphicFrameLocks noGrp="1"/>
          </p:cNvGraphicFramePr>
          <p:nvPr>
            <p:extLst/>
          </p:nvPr>
        </p:nvGraphicFramePr>
        <p:xfrm>
          <a:off x="264693" y="1003192"/>
          <a:ext cx="11694696" cy="488024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66841"/>
                <a:gridCol w="1865472"/>
                <a:gridCol w="2237475"/>
                <a:gridCol w="1941636"/>
                <a:gridCol w="1941636"/>
                <a:gridCol w="1941636"/>
              </a:tblGrid>
              <a:tr h="2002174"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Skyrius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Mokinių, bendrabutis, </a:t>
                      </a:r>
                      <a:r>
                        <a:rPr lang="lt-LT" sz="2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Apgyvendinimo paslaugos paslaugos, </a:t>
                      </a:r>
                      <a:r>
                        <a:rPr lang="lt-LT" sz="2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Kirpykla (be gruodžio), </a:t>
                      </a:r>
                      <a:r>
                        <a:rPr lang="lt-LT" sz="2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Patalpų nuoma, </a:t>
                      </a:r>
                      <a:r>
                        <a:rPr lang="lt-LT" sz="2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ŽŪ</a:t>
                      </a:r>
                      <a:r>
                        <a:rPr lang="lt-LT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produkcija, </a:t>
                      </a:r>
                      <a:r>
                        <a:rPr lang="lt-LT" sz="24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50238"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Marijampolė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 tūkst.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 tūkst.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483,0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38,8 tūkst.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7144"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Vilkaviškis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213,0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00693"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Kudirkos</a:t>
                      </a:r>
                      <a:r>
                        <a:rPr lang="lt-LT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Naumiestis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793,0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r>
                        <a:rPr lang="lt-LT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tūkst.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 tūkst.</a:t>
                      </a:r>
                      <a:endParaRPr lang="lt-LT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341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2573545" y="1074838"/>
            <a:ext cx="7691887" cy="280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Draudimas</a:t>
            </a:r>
            <a:r>
              <a:rPr lang="en-US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lt-LT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šlaidos</a:t>
            </a:r>
            <a:r>
              <a:rPr lang="en-US" sz="28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lt-LT" sz="2800" b="1" u="sng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Transportas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2800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Statiniai 1900 </a:t>
            </a:r>
            <a:r>
              <a:rPr lang="lt-LT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endParaRPr lang="lt-LT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Gauta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draudimo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(statinių)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64</a:t>
            </a:r>
            <a:r>
              <a:rPr lang="lt-LT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48,12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endParaRPr lang="lt-LT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29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/>
          <p:cNvSpPr>
            <a:spLocks noGrp="1"/>
          </p:cNvSpPr>
          <p:nvPr>
            <p:ph type="title"/>
          </p:nvPr>
        </p:nvSpPr>
        <p:spPr>
          <a:xfrm>
            <a:off x="617806" y="410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Saulės elektrinės, 2022 m.</a:t>
            </a:r>
            <a:b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tačiakampis 1"/>
          <p:cNvSpPr/>
          <p:nvPr/>
        </p:nvSpPr>
        <p:spPr>
          <a:xfrm>
            <a:off x="381000" y="688800"/>
            <a:ext cx="42857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El. objekto Nr. 36031519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60 kW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2"/>
          <a:srcRect l="17842" t="26290" r="47691" b="31778"/>
          <a:stretch/>
        </p:blipFill>
        <p:spPr>
          <a:xfrm>
            <a:off x="149255" y="1092530"/>
            <a:ext cx="6245013" cy="4273565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7578679" y="630865"/>
            <a:ext cx="44396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El. objekto Nr. 36031520, 100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kW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3"/>
          <a:srcRect l="17987" t="34223" r="48499" b="20663"/>
          <a:stretch/>
        </p:blipFill>
        <p:spPr>
          <a:xfrm>
            <a:off x="6199337" y="1039718"/>
            <a:ext cx="5701453" cy="4317333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3905794" y="5631087"/>
            <a:ext cx="4976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m. el. poreikis 264085 kWh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379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43311" y="2280193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Ačiū už dėmesį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59168874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6745</TotalTime>
  <Words>807</Words>
  <Application>Microsoft Office PowerPoint</Application>
  <PresentationFormat>Plačiaekranė</PresentationFormat>
  <Paragraphs>142</Paragraphs>
  <Slides>21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„Office“ tema</vt:lpstr>
      <vt:lpstr>Marijampolės PRC 2022 metų infrastruktūros veiklos ataskaita  </vt:lpstr>
      <vt:lpstr>„PowerPoint“ pateiktis</vt:lpstr>
      <vt:lpstr>„PowerPoint“ pateiktis</vt:lpstr>
      <vt:lpstr>Baigti atlikti remonto darbai 2022 m. </vt:lpstr>
      <vt:lpstr>„PowerPoint“ pateiktis</vt:lpstr>
      <vt:lpstr>„PowerPoint“ pateiktis</vt:lpstr>
      <vt:lpstr>„PowerPoint“ pateiktis</vt:lpstr>
      <vt:lpstr>„PowerPoint“ pateiktis</vt:lpstr>
      <vt:lpstr>Įgyvendinti projektai 2022 m. </vt:lpstr>
      <vt:lpstr>Lauko infrastruktūra</vt:lpstr>
      <vt:lpstr>Kita įranga, technika, inventorius</vt:lpstr>
      <vt:lpstr>IKT priemonės</vt:lpstr>
      <vt:lpstr>„PowerPoint“ pateiktis</vt:lpstr>
      <vt:lpstr>„PowerPoint“ pateiktis</vt:lpstr>
      <vt:lpstr>Komunaliai mokesčiai (šildymas, elektra, vanduo, atliekos, pastatų priežiūra), tūkst. Eur</vt:lpstr>
      <vt:lpstr>„PowerPoint“ pateiktis</vt:lpstr>
      <vt:lpstr>Mokinių maitinimas 2022 m. </vt:lpstr>
      <vt:lpstr>Kitos pajamos 2022 m. </vt:lpstr>
      <vt:lpstr>„PowerPoint“ pateiktis</vt:lpstr>
      <vt:lpstr>Saulės elektrinės, 2022 m. </vt:lpstr>
      <vt:lpstr>Ačiū už dėmesį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PC</dc:creator>
  <cp:lastModifiedBy>Rugilė Sveikataitė - Šnekutė</cp:lastModifiedBy>
  <cp:revision>156</cp:revision>
  <cp:lastPrinted>2021-10-21T07:12:01Z</cp:lastPrinted>
  <dcterms:created xsi:type="dcterms:W3CDTF">2020-01-30T10:48:15Z</dcterms:created>
  <dcterms:modified xsi:type="dcterms:W3CDTF">2023-01-31T07:04:35Z</dcterms:modified>
</cp:coreProperties>
</file>